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4"/>
  </p:notesMasterIdLst>
  <p:sldIdLst>
    <p:sldId id="257" r:id="rId2"/>
    <p:sldId id="301" r:id="rId3"/>
    <p:sldId id="302" r:id="rId4"/>
    <p:sldId id="258" r:id="rId5"/>
    <p:sldId id="260" r:id="rId6"/>
    <p:sldId id="4949" r:id="rId7"/>
    <p:sldId id="4989" r:id="rId8"/>
    <p:sldId id="4990" r:id="rId9"/>
    <p:sldId id="4946" r:id="rId10"/>
    <p:sldId id="266" r:id="rId11"/>
    <p:sldId id="369" r:id="rId12"/>
    <p:sldId id="370" r:id="rId13"/>
    <p:sldId id="4952" r:id="rId14"/>
    <p:sldId id="4985" r:id="rId15"/>
    <p:sldId id="4975" r:id="rId16"/>
    <p:sldId id="4976" r:id="rId17"/>
    <p:sldId id="4953" r:id="rId18"/>
    <p:sldId id="4955" r:id="rId19"/>
    <p:sldId id="4956" r:id="rId20"/>
    <p:sldId id="4969" r:id="rId21"/>
    <p:sldId id="4970" r:id="rId22"/>
    <p:sldId id="4968" r:id="rId23"/>
    <p:sldId id="4960" r:id="rId24"/>
    <p:sldId id="4959" r:id="rId25"/>
    <p:sldId id="5000" r:id="rId26"/>
    <p:sldId id="4957" r:id="rId27"/>
    <p:sldId id="4958" r:id="rId28"/>
    <p:sldId id="265" r:id="rId29"/>
    <p:sldId id="4961" r:id="rId30"/>
    <p:sldId id="4962" r:id="rId31"/>
    <p:sldId id="4963" r:id="rId32"/>
    <p:sldId id="5001" r:id="rId33"/>
    <p:sldId id="264" r:id="rId34"/>
    <p:sldId id="4964" r:id="rId35"/>
    <p:sldId id="263" r:id="rId36"/>
    <p:sldId id="4971" r:id="rId37"/>
    <p:sldId id="4972" r:id="rId38"/>
    <p:sldId id="4973" r:id="rId39"/>
    <p:sldId id="4974" r:id="rId40"/>
    <p:sldId id="261" r:id="rId41"/>
    <p:sldId id="4967" r:id="rId42"/>
    <p:sldId id="4966" r:id="rId43"/>
    <p:sldId id="5002" r:id="rId44"/>
    <p:sldId id="4965" r:id="rId45"/>
    <p:sldId id="262" r:id="rId46"/>
    <p:sldId id="271" r:id="rId47"/>
    <p:sldId id="4941" r:id="rId48"/>
    <p:sldId id="4950" r:id="rId49"/>
    <p:sldId id="4926" r:id="rId50"/>
    <p:sldId id="4928" r:id="rId51"/>
    <p:sldId id="4929" r:id="rId52"/>
    <p:sldId id="4930" r:id="rId53"/>
    <p:sldId id="4931" r:id="rId54"/>
    <p:sldId id="4932" r:id="rId55"/>
    <p:sldId id="4933" r:id="rId56"/>
    <p:sldId id="4991" r:id="rId57"/>
    <p:sldId id="4992" r:id="rId58"/>
    <p:sldId id="4993" r:id="rId59"/>
    <p:sldId id="4994" r:id="rId60"/>
    <p:sldId id="4995" r:id="rId61"/>
    <p:sldId id="4996" r:id="rId62"/>
    <p:sldId id="4997" r:id="rId63"/>
    <p:sldId id="4998" r:id="rId64"/>
    <p:sldId id="4999" r:id="rId65"/>
    <p:sldId id="303" r:id="rId66"/>
    <p:sldId id="5003" r:id="rId67"/>
    <p:sldId id="5004" r:id="rId68"/>
    <p:sldId id="5005" r:id="rId69"/>
    <p:sldId id="5006" r:id="rId70"/>
    <p:sldId id="5007" r:id="rId71"/>
    <p:sldId id="5008" r:id="rId72"/>
    <p:sldId id="5009" r:id="rId73"/>
    <p:sldId id="5010" r:id="rId74"/>
    <p:sldId id="5011" r:id="rId75"/>
    <p:sldId id="5012" r:id="rId76"/>
    <p:sldId id="5013" r:id="rId77"/>
    <p:sldId id="5014" r:id="rId78"/>
    <p:sldId id="5015" r:id="rId79"/>
    <p:sldId id="5016" r:id="rId80"/>
    <p:sldId id="5017" r:id="rId81"/>
    <p:sldId id="5018" r:id="rId82"/>
    <p:sldId id="5019" r:id="rId83"/>
    <p:sldId id="5020" r:id="rId84"/>
    <p:sldId id="5021" r:id="rId85"/>
    <p:sldId id="5022" r:id="rId86"/>
    <p:sldId id="5023" r:id="rId87"/>
    <p:sldId id="5024" r:id="rId88"/>
    <p:sldId id="5025" r:id="rId89"/>
    <p:sldId id="5026" r:id="rId90"/>
    <p:sldId id="5027" r:id="rId91"/>
    <p:sldId id="5028" r:id="rId92"/>
    <p:sldId id="5029" r:id="rId9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/>
        </p14:section>
        <p14:section name="DAY 1" id="{53B3C7C3-4ADF-4046-B477-9F8F4D7B9720}">
          <p14:sldIdLst>
            <p14:sldId id="257"/>
            <p14:sldId id="301"/>
            <p14:sldId id="302"/>
            <p14:sldId id="258"/>
            <p14:sldId id="260"/>
            <p14:sldId id="4949"/>
            <p14:sldId id="4989"/>
            <p14:sldId id="4990"/>
            <p14:sldId id="4946"/>
            <p14:sldId id="266"/>
            <p14:sldId id="369"/>
            <p14:sldId id="370"/>
            <p14:sldId id="4952"/>
            <p14:sldId id="4985"/>
            <p14:sldId id="4975"/>
            <p14:sldId id="4976"/>
            <p14:sldId id="4953"/>
            <p14:sldId id="4955"/>
            <p14:sldId id="4956"/>
            <p14:sldId id="4969"/>
            <p14:sldId id="4970"/>
            <p14:sldId id="4968"/>
            <p14:sldId id="4960"/>
            <p14:sldId id="4959"/>
            <p14:sldId id="5000"/>
            <p14:sldId id="4957"/>
            <p14:sldId id="4958"/>
            <p14:sldId id="265"/>
            <p14:sldId id="4961"/>
            <p14:sldId id="4962"/>
            <p14:sldId id="4963"/>
            <p14:sldId id="5001"/>
            <p14:sldId id="264"/>
            <p14:sldId id="4964"/>
            <p14:sldId id="263"/>
            <p14:sldId id="4971"/>
            <p14:sldId id="4972"/>
            <p14:sldId id="4973"/>
            <p14:sldId id="4974"/>
            <p14:sldId id="261"/>
            <p14:sldId id="4967"/>
            <p14:sldId id="4966"/>
            <p14:sldId id="5002"/>
            <p14:sldId id="4965"/>
            <p14:sldId id="262"/>
            <p14:sldId id="271"/>
            <p14:sldId id="4941"/>
            <p14:sldId id="4950"/>
            <p14:sldId id="4926"/>
            <p14:sldId id="4928"/>
            <p14:sldId id="4929"/>
            <p14:sldId id="4930"/>
            <p14:sldId id="4931"/>
            <p14:sldId id="4932"/>
            <p14:sldId id="4933"/>
            <p14:sldId id="4991"/>
            <p14:sldId id="4992"/>
            <p14:sldId id="4993"/>
            <p14:sldId id="4994"/>
            <p14:sldId id="4995"/>
            <p14:sldId id="4996"/>
            <p14:sldId id="4997"/>
            <p14:sldId id="4998"/>
            <p14:sldId id="4999"/>
            <p14:sldId id="303"/>
            <p14:sldId id="5003"/>
            <p14:sldId id="5004"/>
            <p14:sldId id="5005"/>
            <p14:sldId id="5006"/>
            <p14:sldId id="5007"/>
            <p14:sldId id="5008"/>
            <p14:sldId id="5009"/>
            <p14:sldId id="5010"/>
            <p14:sldId id="5011"/>
            <p14:sldId id="5012"/>
            <p14:sldId id="5013"/>
            <p14:sldId id="5014"/>
            <p14:sldId id="5015"/>
            <p14:sldId id="5016"/>
            <p14:sldId id="5017"/>
            <p14:sldId id="5018"/>
            <p14:sldId id="5019"/>
            <p14:sldId id="5020"/>
            <p14:sldId id="5021"/>
            <p14:sldId id="5022"/>
            <p14:sldId id="5023"/>
            <p14:sldId id="5024"/>
            <p14:sldId id="5025"/>
            <p14:sldId id="5026"/>
            <p14:sldId id="5027"/>
            <p14:sldId id="5028"/>
            <p14:sldId id="5029"/>
          </p14:sldIdLst>
        </p14:section>
        <p14:section name="DAY 2" id="{65B9012F-2D0B-4648-A424-2E2CD0B3D7EF}">
          <p14:sldIdLst/>
        </p14:section>
        <p14:section name="ENDING" id="{DC6E271A-6F19-4C08-BC8F-D9AC4521F3E2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6164" autoAdjust="0"/>
    <p:restoredTop sz="95256" autoAdjust="0"/>
  </p:normalViewPr>
  <p:slideViewPr>
    <p:cSldViewPr snapToGrid="0" snapToObjects="1">
      <p:cViewPr varScale="1">
        <p:scale>
          <a:sx n="82" d="100"/>
          <a:sy n="82" d="100"/>
        </p:scale>
        <p:origin x="816" y="10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AZ-300/303: Microsoft Azure Architect Technologies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1: Deploy and Configure Azure Infrastructure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3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299523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 – RA/GRS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43478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2AF54D-1B85-4A83-9279-BB01A9DA3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VM Dedicated Host</a:t>
            </a:r>
          </a:p>
        </p:txBody>
      </p:sp>
      <p:pic>
        <p:nvPicPr>
          <p:cNvPr id="12290" name="Picture 2" descr="View of the new resources for dedicated hosts.">
            <a:extLst>
              <a:ext uri="{FF2B5EF4-FFF2-40B4-BE49-F238E27FC236}">
                <a16:creationId xmlns:a16="http://schemas.microsoft.com/office/drawing/2014/main" id="{F341AB73-6390-4633-97CF-01256B799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2900"/>
            <a:ext cx="9144000" cy="191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62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Reservations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ADE24-E4AE-46B1-A1B3-3055194A1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08" y="560553"/>
            <a:ext cx="7307317" cy="410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56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856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041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Hybrid Networking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94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756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976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519417"/>
            <a:ext cx="6386148" cy="2466818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azarchcert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4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349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725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616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15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777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530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Federated Identity</a:t>
            </a:r>
          </a:p>
        </p:txBody>
      </p:sp>
      <p:pic>
        <p:nvPicPr>
          <p:cNvPr id="5124" name="Picture 4" descr="What is Azure AD Connect">
            <a:extLst>
              <a:ext uri="{FF2B5EF4-FFF2-40B4-BE49-F238E27FC236}">
                <a16:creationId xmlns:a16="http://schemas.microsoft.com/office/drawing/2014/main" id="{7EAB5DE3-D6E2-473C-800A-9D9B2A8BF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" y="738312"/>
            <a:ext cx="7223759" cy="402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6603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2 Implement Azure Workloads and Security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21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Migrate</a:t>
            </a:r>
          </a:p>
        </p:txBody>
      </p:sp>
      <p:pic>
        <p:nvPicPr>
          <p:cNvPr id="6148" name="Picture 4" descr="Architecture">
            <a:extLst>
              <a:ext uri="{FF2B5EF4-FFF2-40B4-BE49-F238E27FC236}">
                <a16:creationId xmlns:a16="http://schemas.microsoft.com/office/drawing/2014/main" id="{37EDBB5D-145F-44AC-89A2-03EA22AEB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33" y="597477"/>
            <a:ext cx="6890334" cy="40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957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timw.info/az300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Message-Based Architecture</a:t>
            </a:r>
          </a:p>
        </p:txBody>
      </p:sp>
      <p:pic>
        <p:nvPicPr>
          <p:cNvPr id="7170" name="Picture 2" descr="Reference architecture for enterprise integration using queues and events">
            <a:extLst>
              <a:ext uri="{FF2B5EF4-FFF2-40B4-BE49-F238E27FC236}">
                <a16:creationId xmlns:a16="http://schemas.microsoft.com/office/drawing/2014/main" id="{F75816F4-4172-4449-ABBF-8ED60C1BC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98" y="755388"/>
            <a:ext cx="7343804" cy="392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783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1897149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2050" name="Picture 2" descr="Azure Monitor overview">
            <a:extLst>
              <a:ext uri="{FF2B5EF4-FFF2-40B4-BE49-F238E27FC236}">
                <a16:creationId xmlns:a16="http://schemas.microsoft.com/office/drawing/2014/main" id="{EBCE85CC-78BA-476B-83EB-14CFB2BBD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697" y="694763"/>
            <a:ext cx="7214260" cy="39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044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3: Create and Deploy Apps in Azure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771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Lifecycle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2CBA6-489F-4087-9B0B-4D591B24E1D1}"/>
              </a:ext>
            </a:extLst>
          </p:cNvPr>
          <p:cNvSpPr txBox="1"/>
          <p:nvPr/>
        </p:nvSpPr>
        <p:spPr>
          <a:xfrm>
            <a:off x="0" y="47741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https://timw.info/3635f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76FB6-5F09-4FAA-8797-DBC3CAE4DB98}"/>
              </a:ext>
            </a:extLst>
          </p:cNvPr>
          <p:cNvGrpSpPr/>
          <p:nvPr/>
        </p:nvGrpSpPr>
        <p:grpSpPr>
          <a:xfrm>
            <a:off x="124691" y="796925"/>
            <a:ext cx="9144000" cy="3549650"/>
            <a:chOff x="124691" y="796925"/>
            <a:chExt cx="9144000" cy="3549650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796DB83A-08C9-4AD3-9A28-17E2AB2AF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91" y="796925"/>
              <a:ext cx="9144000" cy="354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754AE9-C67C-415E-9C89-9B0486316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773" y="1240875"/>
              <a:ext cx="504762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6016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4: Implement Authentication and Secure Data in Azure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3924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774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Federated Identity</a:t>
            </a:r>
          </a:p>
        </p:txBody>
      </p:sp>
      <p:pic>
        <p:nvPicPr>
          <p:cNvPr id="5124" name="Picture 4" descr="What is Azure AD Connect">
            <a:extLst>
              <a:ext uri="{FF2B5EF4-FFF2-40B4-BE49-F238E27FC236}">
                <a16:creationId xmlns:a16="http://schemas.microsoft.com/office/drawing/2014/main" id="{7EAB5DE3-D6E2-473C-800A-9D9B2A8BF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" y="738312"/>
            <a:ext cx="7223759" cy="402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5807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Passthrough Authentication</a:t>
            </a:r>
          </a:p>
        </p:txBody>
      </p:sp>
      <p:pic>
        <p:nvPicPr>
          <p:cNvPr id="3074" name="Picture 2" descr="Azure AD Pass-through Authentication">
            <a:extLst>
              <a:ext uri="{FF2B5EF4-FFF2-40B4-BE49-F238E27FC236}">
                <a16:creationId xmlns:a16="http://schemas.microsoft.com/office/drawing/2014/main" id="{4BE8C668-0865-4DEA-83B7-01616D81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" y="783794"/>
            <a:ext cx="8517835" cy="38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757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876245"/>
            <a:ext cx="8706678" cy="35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520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Implement and Monitor Azure infrastructure</a:t>
            </a:r>
          </a:p>
          <a:p>
            <a:pPr lvl="1"/>
            <a:r>
              <a:rPr lang="en-US" dirty="0"/>
              <a:t>Storage</a:t>
            </a:r>
          </a:p>
          <a:p>
            <a:pPr lvl="1"/>
            <a:r>
              <a:rPr lang="en-US" dirty="0"/>
              <a:t>Compute</a:t>
            </a:r>
          </a:p>
          <a:p>
            <a:pPr lvl="1"/>
            <a:r>
              <a:rPr lang="en-US" dirty="0"/>
              <a:t>Identity</a:t>
            </a:r>
          </a:p>
          <a:p>
            <a:pPr lvl="1"/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5: Develop for the Cloud and for Azure Storage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074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Scale Sets</a:t>
            </a:r>
          </a:p>
        </p:txBody>
      </p:sp>
      <p:pic>
        <p:nvPicPr>
          <p:cNvPr id="10242" name="Picture 2" descr="Image result for azure vm scale sets">
            <a:extLst>
              <a:ext uri="{FF2B5EF4-FFF2-40B4-BE49-F238E27FC236}">
                <a16:creationId xmlns:a16="http://schemas.microsoft.com/office/drawing/2014/main" id="{B0C5A451-F152-4059-918F-FA45D32F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75" y="560553"/>
            <a:ext cx="3875389" cy="445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989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Batch</a:t>
            </a:r>
          </a:p>
        </p:txBody>
      </p:sp>
      <p:sp>
        <p:nvSpPr>
          <p:cNvPr id="3" name="AutoShape 2" descr="Image result for azure batch diagram">
            <a:extLst>
              <a:ext uri="{FF2B5EF4-FFF2-40B4-BE49-F238E27FC236}">
                <a16:creationId xmlns:a16="http://schemas.microsoft.com/office/drawing/2014/main" id="{3EFBAA0E-6038-4E86-948A-52FCAB7D1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8875" y="923925"/>
            <a:ext cx="4286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70" name="Picture 6" descr="Diagram of big compute using Azure Batch">
            <a:extLst>
              <a:ext uri="{FF2B5EF4-FFF2-40B4-BE49-F238E27FC236}">
                <a16:creationId xmlns:a16="http://schemas.microsoft.com/office/drawing/2014/main" id="{93045194-5611-4F9A-A801-83E9EE047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078" y="773256"/>
            <a:ext cx="4979843" cy="379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4944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</a:t>
            </a:r>
          </a:p>
        </p:txBody>
      </p:sp>
      <p:pic>
        <p:nvPicPr>
          <p:cNvPr id="3074" name="Picture 2" descr="Introduction to Azure Cosmos DB | Microsoft Docs">
            <a:extLst>
              <a:ext uri="{FF2B5EF4-FFF2-40B4-BE49-F238E27FC236}">
                <a16:creationId xmlns:a16="http://schemas.microsoft.com/office/drawing/2014/main" id="{F44F6C2D-54A6-4F31-B1E0-654B109A3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61" y="627043"/>
            <a:ext cx="5620678" cy="446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9304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3C9904-B128-41FC-AAD2-2A3AE720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7" y="1245594"/>
            <a:ext cx="8634845" cy="28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56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6: Exam AZ-300 Exam Strategy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5588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6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Grasp the content</a:t>
            </a:r>
          </a:p>
          <a:p>
            <a:r>
              <a:rPr lang="en-US" dirty="0"/>
              <a:t>Acquire the hands-on skills</a:t>
            </a:r>
          </a:p>
          <a:p>
            <a:r>
              <a:rPr lang="en-US" dirty="0"/>
              <a:t>Master computer-based testing</a:t>
            </a:r>
          </a:p>
          <a:p>
            <a:r>
              <a:rPr lang="en-US" dirty="0"/>
              <a:t>Comprehend what to expect before, during, and after the exam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0269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828C9-CB74-45B7-A7C6-4911EC5BD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Digital Credentials by </a:t>
            </a:r>
            <a:r>
              <a:rPr lang="en-US" dirty="0" err="1"/>
              <a:t>Credly</a:t>
            </a:r>
            <a:r>
              <a:rPr lang="en-US" dirty="0"/>
              <a:t>/Acclaim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9ABE19-DF9A-4B30-9C94-3C0D003E2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842" y="855433"/>
            <a:ext cx="4692316" cy="421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02731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AZ-300/303</a:t>
            </a:r>
            <a:br>
              <a:rPr lang="en-US" dirty="0"/>
            </a:br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Workload Migration</a:t>
            </a:r>
          </a:p>
          <a:p>
            <a:pPr lvl="1"/>
            <a:r>
              <a:rPr lang="en-US" dirty="0"/>
              <a:t>Azure Migrate</a:t>
            </a:r>
          </a:p>
          <a:p>
            <a:r>
              <a:rPr lang="en-US" dirty="0"/>
              <a:t>Network Load Balancing and Security</a:t>
            </a:r>
          </a:p>
          <a:p>
            <a:r>
              <a:rPr lang="en-US" dirty="0"/>
              <a:t>Governance</a:t>
            </a:r>
          </a:p>
          <a:p>
            <a:r>
              <a:rPr lang="en-US" dirty="0"/>
              <a:t>Application Infrastructure</a:t>
            </a:r>
          </a:p>
          <a:p>
            <a:r>
              <a:rPr lang="en-US" dirty="0"/>
              <a:t>Data Platform</a:t>
            </a:r>
          </a:p>
          <a:p>
            <a:r>
              <a:rPr lang="en-US" dirty="0"/>
              <a:t>AZ-300/303 exam strategy</a:t>
            </a:r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780170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Architect is an expert-level certification</a:t>
            </a:r>
          </a:p>
          <a:p>
            <a:pPr lvl="1"/>
            <a:r>
              <a:rPr lang="en-US" dirty="0"/>
              <a:t>You should already know how to deploy and configure Azure resources</a:t>
            </a:r>
          </a:p>
          <a:p>
            <a:r>
              <a:rPr lang="en-US" dirty="0"/>
              <a:t>This is a "crash course"</a:t>
            </a:r>
          </a:p>
          <a:p>
            <a:pPr lvl="1"/>
            <a:r>
              <a:rPr lang="en-US" dirty="0"/>
              <a:t>Please plan to review these materials more than once</a:t>
            </a:r>
          </a:p>
          <a:p>
            <a:pPr lvl="1"/>
            <a:r>
              <a:rPr lang="en-US" dirty="0"/>
              <a:t>Five-minute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AZ-300 Exam Strategy/Tips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pPr lvl="1"/>
            <a:endParaRPr lang="en-US" dirty="0"/>
          </a:p>
          <a:p>
            <a:r>
              <a:rPr lang="en-US" dirty="0"/>
              <a:t>Expect performance-based labs, but be thankful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timw.info/az300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F8F4-4D10-47F1-8C07-88C7D335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20" y="1581779"/>
            <a:ext cx="2575879" cy="19799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53075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AZ-300/303: Microsoft Azure Architect Technologies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28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519417"/>
            <a:ext cx="6386148" cy="2466818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azarchcert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91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Sweep up the shavings from yesterday</a:t>
            </a:r>
          </a:p>
          <a:p>
            <a:pPr lvl="1"/>
            <a:r>
              <a:rPr lang="en-US" dirty="0"/>
              <a:t>SSPR &amp; MFA</a:t>
            </a:r>
          </a:p>
          <a:p>
            <a:r>
              <a:rPr lang="en-US" dirty="0"/>
              <a:t>Azure Migrate &amp; VM Backup</a:t>
            </a:r>
          </a:p>
          <a:p>
            <a:r>
              <a:rPr lang="en-US" dirty="0"/>
              <a:t>Network Load Balancing and Security</a:t>
            </a:r>
          </a:p>
          <a:p>
            <a:r>
              <a:rPr lang="en-US" dirty="0"/>
              <a:t>Governance</a:t>
            </a:r>
          </a:p>
          <a:p>
            <a:r>
              <a:rPr lang="en-US" dirty="0"/>
              <a:t>Application Infrastructure</a:t>
            </a:r>
          </a:p>
          <a:p>
            <a:r>
              <a:rPr lang="en-US" dirty="0"/>
              <a:t>Data Platform</a:t>
            </a:r>
          </a:p>
        </p:txBody>
      </p:sp>
    </p:spTree>
    <p:extLst>
      <p:ext uri="{BB962C8B-B14F-4D97-AF65-F5344CB8AC3E}">
        <p14:creationId xmlns:p14="http://schemas.microsoft.com/office/powerpoint/2010/main" val="343513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timw.info/az300</a:t>
            </a:r>
          </a:p>
        </p:txBody>
      </p:sp>
    </p:spTree>
    <p:extLst>
      <p:ext uri="{BB962C8B-B14F-4D97-AF65-F5344CB8AC3E}">
        <p14:creationId xmlns:p14="http://schemas.microsoft.com/office/powerpoint/2010/main" val="149732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 Exam Update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Worldwide Learning (WWL) revisits the Azure role-based certs yearly</a:t>
            </a:r>
          </a:p>
          <a:p>
            <a:r>
              <a:rPr lang="en-US" dirty="0"/>
              <a:t>Relevant blog post: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/az2020</a:t>
            </a:r>
          </a:p>
          <a:p>
            <a:r>
              <a:rPr lang="en-US" dirty="0"/>
              <a:t>Changes:</a:t>
            </a:r>
          </a:p>
          <a:p>
            <a:pPr lvl="1"/>
            <a:r>
              <a:rPr lang="en-US" dirty="0"/>
              <a:t>AZ-300 replaced with AZ-303</a:t>
            </a:r>
          </a:p>
          <a:p>
            <a:pPr lvl="1"/>
            <a:r>
              <a:rPr lang="en-US" dirty="0"/>
              <a:t>AZ-301 replaced with AZ-304</a:t>
            </a:r>
          </a:p>
          <a:p>
            <a:r>
              <a:rPr lang="en-US" dirty="0"/>
              <a:t>AZ-303 beta is available now</a:t>
            </a:r>
          </a:p>
          <a:p>
            <a:r>
              <a:rPr lang="en-US" dirty="0"/>
              <a:t>AZ-300 retires around September 30, 2020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4E2C0B-49C5-47CE-85E6-36AD6F5D6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173" y="1935824"/>
            <a:ext cx="1304913" cy="130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Migrate</a:t>
            </a:r>
          </a:p>
        </p:txBody>
      </p:sp>
      <p:pic>
        <p:nvPicPr>
          <p:cNvPr id="6148" name="Picture 4" descr="Architecture">
            <a:extLst>
              <a:ext uri="{FF2B5EF4-FFF2-40B4-BE49-F238E27FC236}">
                <a16:creationId xmlns:a16="http://schemas.microsoft.com/office/drawing/2014/main" id="{37EDBB5D-145F-44AC-89A2-03EA22AEB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33" y="597477"/>
            <a:ext cx="6890334" cy="40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0515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Core Networking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44144D-3F22-4064-9D73-2AC9EF7E2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4001"/>
            <a:ext cx="9144000" cy="373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633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Core Networking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6E1FA6-3128-4178-8266-FE71D0187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211" y="680281"/>
            <a:ext cx="6611578" cy="407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769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8502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478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3624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Hybrid Networking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93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6736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564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638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 Exam Update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14771"/>
            <a:ext cx="6542394" cy="3547021"/>
          </a:xfrm>
        </p:spPr>
        <p:txBody>
          <a:bodyPr/>
          <a:lstStyle/>
          <a:p>
            <a:r>
              <a:rPr lang="en-US" dirty="0"/>
              <a:t>You can earn your badge by combining the old and new exam versions:</a:t>
            </a:r>
          </a:p>
          <a:p>
            <a:pPr lvl="1"/>
            <a:r>
              <a:rPr lang="en-US" dirty="0"/>
              <a:t>AZ-300 and AZ-304</a:t>
            </a:r>
          </a:p>
          <a:p>
            <a:pPr lvl="1"/>
            <a:r>
              <a:rPr lang="en-US" dirty="0"/>
              <a:t>AZ-301 and AZ-303</a:t>
            </a:r>
          </a:p>
          <a:p>
            <a:r>
              <a:rPr lang="en-US" dirty="0"/>
              <a:t>The certification is the same, and has a 2-year expiry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B631F9-2573-4727-87EB-0A6073212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047" y="1919293"/>
            <a:ext cx="1304913" cy="130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8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582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6361257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Lifecycle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2CBA6-489F-4087-9B0B-4D591B24E1D1}"/>
              </a:ext>
            </a:extLst>
          </p:cNvPr>
          <p:cNvSpPr txBox="1"/>
          <p:nvPr/>
        </p:nvSpPr>
        <p:spPr>
          <a:xfrm>
            <a:off x="0" y="47741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https://timw.info/3635f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76FB6-5F09-4FAA-8797-DBC3CAE4DB98}"/>
              </a:ext>
            </a:extLst>
          </p:cNvPr>
          <p:cNvGrpSpPr/>
          <p:nvPr/>
        </p:nvGrpSpPr>
        <p:grpSpPr>
          <a:xfrm>
            <a:off x="124691" y="796925"/>
            <a:ext cx="9144000" cy="3549650"/>
            <a:chOff x="124691" y="796925"/>
            <a:chExt cx="9144000" cy="3549650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796DB83A-08C9-4AD3-9A28-17E2AB2AF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91" y="796925"/>
              <a:ext cx="9144000" cy="354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754AE9-C67C-415E-9C89-9B0486316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773" y="1240875"/>
              <a:ext cx="504762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32143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1026" name="Picture 2" descr="Azure - Event-Driven Architecture in the Cloud with Azure Event ...">
            <a:extLst>
              <a:ext uri="{FF2B5EF4-FFF2-40B4-BE49-F238E27FC236}">
                <a16:creationId xmlns:a16="http://schemas.microsoft.com/office/drawing/2014/main" id="{4175ABB6-6537-4A4B-9980-69BC853A8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58" y="560553"/>
            <a:ext cx="6101475" cy="427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7023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</a:t>
            </a:r>
          </a:p>
        </p:txBody>
      </p:sp>
      <p:pic>
        <p:nvPicPr>
          <p:cNvPr id="3074" name="Picture 2" descr="Introduction to Azure Cosmos DB | Microsoft Docs">
            <a:extLst>
              <a:ext uri="{FF2B5EF4-FFF2-40B4-BE49-F238E27FC236}">
                <a16:creationId xmlns:a16="http://schemas.microsoft.com/office/drawing/2014/main" id="{F44F6C2D-54A6-4F31-B1E0-654B109A3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61" y="627043"/>
            <a:ext cx="5620678" cy="446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9069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3C9904-B128-41FC-AAD2-2A3AE720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7" y="1245594"/>
            <a:ext cx="8634845" cy="28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0700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6: Exam AZ-300 Exam Strategy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7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6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Grasp the content</a:t>
            </a:r>
          </a:p>
          <a:p>
            <a:r>
              <a:rPr lang="en-US" dirty="0"/>
              <a:t>Acquire the hands-on skills</a:t>
            </a:r>
          </a:p>
          <a:p>
            <a:r>
              <a:rPr lang="en-US" dirty="0"/>
              <a:t>Master computer-based testing</a:t>
            </a:r>
          </a:p>
          <a:p>
            <a:r>
              <a:rPr lang="en-US" dirty="0"/>
              <a:t>Comprehend what to expect before, during, and after the exam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2985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828C9-CB74-45B7-A7C6-4911EC5BD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Digital Credentials by </a:t>
            </a:r>
            <a:r>
              <a:rPr lang="en-US" dirty="0" err="1"/>
              <a:t>Credly</a:t>
            </a:r>
            <a:r>
              <a:rPr lang="en-US" dirty="0"/>
              <a:t>/Acclaim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9ABE19-DF9A-4B30-9C94-3C0D003E2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842" y="855433"/>
            <a:ext cx="4692316" cy="421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97930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70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23816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AZ-300 Exam Strategy/Tips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pPr lvl="1"/>
            <a:endParaRPr lang="en-US" dirty="0"/>
          </a:p>
          <a:p>
            <a:r>
              <a:rPr lang="en-US" dirty="0"/>
              <a:t>Expect performance-based labs, but be thankful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43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timw.info/az300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F8F4-4D10-47F1-8C07-88C7D335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20" y="1581779"/>
            <a:ext cx="2575879" cy="19799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65689294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6658</TotalTime>
  <Words>819</Words>
  <Application>Microsoft Office PowerPoint</Application>
  <PresentationFormat>On-screen Show (16:9)</PresentationFormat>
  <Paragraphs>205</Paragraphs>
  <Slides>92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8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AZ-300/303: Microsoft Azure Architect Technologies Crash Course</vt:lpstr>
      <vt:lpstr>Tim Warner</vt:lpstr>
      <vt:lpstr>Course Materials</vt:lpstr>
      <vt:lpstr>Session 1 of 2 Learning Goals</vt:lpstr>
      <vt:lpstr>Session 2 of 2 Learning Goals</vt:lpstr>
      <vt:lpstr>Setting Expectations</vt:lpstr>
      <vt:lpstr>2020 Exam Update Information</vt:lpstr>
      <vt:lpstr>2020 Exam Update Information</vt:lpstr>
      <vt:lpstr> </vt:lpstr>
      <vt:lpstr>Module 1: Deploy and Configure Azure Infrastructure </vt:lpstr>
      <vt:lpstr>Storage Account Replication</vt:lpstr>
      <vt:lpstr>Storage Account Replication</vt:lpstr>
      <vt:lpstr>Azure VM Dedicated Host</vt:lpstr>
      <vt:lpstr>Azure Reservations</vt:lpstr>
      <vt:lpstr>Availability Set</vt:lpstr>
      <vt:lpstr>Availability Zone</vt:lpstr>
      <vt:lpstr>Hybrid Networking</vt:lpstr>
      <vt:lpstr>VNet Peering</vt:lpstr>
      <vt:lpstr>Network Virtual Appliance</vt:lpstr>
      <vt:lpstr>Load Balancing</vt:lpstr>
      <vt:lpstr>Azure Load Balancer</vt:lpstr>
      <vt:lpstr>Application Gateway</vt:lpstr>
      <vt:lpstr>Traffic Manager</vt:lpstr>
      <vt:lpstr>Front Door Service</vt:lpstr>
      <vt:lpstr>Tenant vs. Subscription</vt:lpstr>
      <vt:lpstr>Hybrid Identity</vt:lpstr>
      <vt:lpstr>Federated Identity</vt:lpstr>
      <vt:lpstr>Module 2 Implement Azure Workloads and Security </vt:lpstr>
      <vt:lpstr>Azure Migrate</vt:lpstr>
      <vt:lpstr>Message-Based Architecture</vt:lpstr>
      <vt:lpstr>Azure Management Scopes</vt:lpstr>
      <vt:lpstr>Monitoring</vt:lpstr>
      <vt:lpstr>Module 3: Create and Deploy Apps in Azure </vt:lpstr>
      <vt:lpstr>Docker Container Lifecycle</vt:lpstr>
      <vt:lpstr>Module 4: Implement Authentication and Secure Data in Azure </vt:lpstr>
      <vt:lpstr>Hybrid Identity</vt:lpstr>
      <vt:lpstr>Federated Identity</vt:lpstr>
      <vt:lpstr>Passthrough Authentication</vt:lpstr>
      <vt:lpstr>Seamless Single Sign-on</vt:lpstr>
      <vt:lpstr>Module 5: Develop for the Cloud and for Azure Storage </vt:lpstr>
      <vt:lpstr>VM Scale Sets</vt:lpstr>
      <vt:lpstr>Azure Batch</vt:lpstr>
      <vt:lpstr>Cosmos DB</vt:lpstr>
      <vt:lpstr>Always Encrypted</vt:lpstr>
      <vt:lpstr>Module 6: Exam AZ-300 Exam Strategy </vt:lpstr>
      <vt:lpstr>Module 6 Learning Objectives</vt:lpstr>
      <vt:lpstr>  Digital Credentials by Credly/Acclaim</vt:lpstr>
      <vt:lpstr>Exam AZ-300/303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AZ-300 Exam Strategy/Tips</vt:lpstr>
      <vt:lpstr>Thank you!</vt:lpstr>
      <vt:lpstr>Exam AZ-300/303: Microsoft Azure Architect Technologies Crash Course</vt:lpstr>
      <vt:lpstr>Tim Warner</vt:lpstr>
      <vt:lpstr>Session 2 of 2 Learning Goals</vt:lpstr>
      <vt:lpstr>Course Materials</vt:lpstr>
      <vt:lpstr>Azure Migrate</vt:lpstr>
      <vt:lpstr>Core Networking</vt:lpstr>
      <vt:lpstr>Core Networking</vt:lpstr>
      <vt:lpstr>VNet Peering</vt:lpstr>
      <vt:lpstr>Load Balancing</vt:lpstr>
      <vt:lpstr>Azure Load Balancer</vt:lpstr>
      <vt:lpstr>Hybrid Networking</vt:lpstr>
      <vt:lpstr>Network Virtual Appliance</vt:lpstr>
      <vt:lpstr>Application Gateway</vt:lpstr>
      <vt:lpstr>Traffic Manager</vt:lpstr>
      <vt:lpstr>Front Door Service</vt:lpstr>
      <vt:lpstr>Azure Management Scopes</vt:lpstr>
      <vt:lpstr>Docker Container Lifecycle</vt:lpstr>
      <vt:lpstr>Event Architecture</vt:lpstr>
      <vt:lpstr>Cosmos DB</vt:lpstr>
      <vt:lpstr>Always Encrypted</vt:lpstr>
      <vt:lpstr>Module 6: Exam AZ-300 Exam Strategy </vt:lpstr>
      <vt:lpstr>Module 6 Learning Objectives</vt:lpstr>
      <vt:lpstr>  Digital Credentials by Credly/Acclaim</vt:lpstr>
      <vt:lpstr>Microsoft Online Testing </vt:lpstr>
      <vt:lpstr>Microsoft Online Testing Process</vt:lpstr>
      <vt:lpstr>AZ-300 Exam Strategy/Tips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</cp:lastModifiedBy>
  <cp:revision>104</cp:revision>
  <dcterms:created xsi:type="dcterms:W3CDTF">2015-09-28T19:52:00Z</dcterms:created>
  <dcterms:modified xsi:type="dcterms:W3CDTF">2020-09-20T16:21:34Z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